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CCDB"/>
    <a:srgbClr val="848F92"/>
    <a:srgbClr val="96A8BF"/>
    <a:srgbClr val="1EB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69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45DC1-0445-48F0-8B46-D3460177AF80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31453C-2EBB-4796-8C29-07937982D1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About the Project</a:t>
          </a:r>
        </a:p>
      </dgm:t>
    </dgm:pt>
    <dgm:pt modelId="{EC4E9A21-3A15-468B-9B96-E40AA4B890B3}" type="parTrans" cxnId="{61217270-DCC9-4BDF-A792-BA28539FED7E}">
      <dgm:prSet/>
      <dgm:spPr/>
      <dgm:t>
        <a:bodyPr/>
        <a:lstStyle/>
        <a:p>
          <a:endParaRPr lang="en-US"/>
        </a:p>
      </dgm:t>
    </dgm:pt>
    <dgm:pt modelId="{EAAA7BF8-697F-4F5B-B594-DADF1528CB04}" type="sibTrans" cxnId="{61217270-DCC9-4BDF-A792-BA28539FED7E}">
      <dgm:prSet/>
      <dgm:spPr/>
      <dgm:t>
        <a:bodyPr/>
        <a:lstStyle/>
        <a:p>
          <a:endParaRPr lang="en-US"/>
        </a:p>
      </dgm:t>
    </dgm:pt>
    <dgm:pt modelId="{DB453F64-C32E-459C-ADF7-C46BE69EBB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Dataset Description</a:t>
          </a:r>
        </a:p>
      </dgm:t>
    </dgm:pt>
    <dgm:pt modelId="{6AF69B74-F540-444A-8354-F74AAE1B918A}" type="parTrans" cxnId="{B858C789-EED2-4993-A0C3-1E56FE9B533F}">
      <dgm:prSet/>
      <dgm:spPr/>
      <dgm:t>
        <a:bodyPr/>
        <a:lstStyle/>
        <a:p>
          <a:endParaRPr lang="en-US"/>
        </a:p>
      </dgm:t>
    </dgm:pt>
    <dgm:pt modelId="{8FE71E87-6208-412C-B50C-CBCB14FE1843}" type="sibTrans" cxnId="{B858C789-EED2-4993-A0C3-1E56FE9B533F}">
      <dgm:prSet/>
      <dgm:spPr/>
      <dgm:t>
        <a:bodyPr/>
        <a:lstStyle/>
        <a:p>
          <a:endParaRPr lang="en-US"/>
        </a:p>
      </dgm:t>
    </dgm:pt>
    <dgm:pt modelId="{42217027-3F39-4D58-9E70-DF6CE9B5BBA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Import the Data</a:t>
          </a:r>
        </a:p>
      </dgm:t>
    </dgm:pt>
    <dgm:pt modelId="{D09F65A9-C2CE-4529-BA4A-A783E9AA9836}" type="parTrans" cxnId="{6747F2F6-D903-41B8-9BD8-A824B8DB8051}">
      <dgm:prSet/>
      <dgm:spPr/>
      <dgm:t>
        <a:bodyPr/>
        <a:lstStyle/>
        <a:p>
          <a:endParaRPr lang="en-US"/>
        </a:p>
      </dgm:t>
    </dgm:pt>
    <dgm:pt modelId="{8774BA36-6AFE-466A-853E-2B9EE9FCBF12}" type="sibTrans" cxnId="{6747F2F6-D903-41B8-9BD8-A824B8DB8051}">
      <dgm:prSet/>
      <dgm:spPr/>
      <dgm:t>
        <a:bodyPr/>
        <a:lstStyle/>
        <a:p>
          <a:endParaRPr lang="en-US"/>
        </a:p>
      </dgm:t>
    </dgm:pt>
    <dgm:pt modelId="{AD32E1E3-E2DA-4148-A142-05499DB05D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Clean the Data</a:t>
          </a:r>
        </a:p>
      </dgm:t>
    </dgm:pt>
    <dgm:pt modelId="{049622F7-AAB2-4589-8512-A1F97703C023}" type="parTrans" cxnId="{27161562-3D1E-4E0C-BF7B-4FF6D3A8FE3C}">
      <dgm:prSet/>
      <dgm:spPr/>
      <dgm:t>
        <a:bodyPr/>
        <a:lstStyle/>
        <a:p>
          <a:endParaRPr lang="en-US"/>
        </a:p>
      </dgm:t>
    </dgm:pt>
    <dgm:pt modelId="{A220ABE3-516F-4BD4-A70C-C5907446E3A2}" type="sibTrans" cxnId="{27161562-3D1E-4E0C-BF7B-4FF6D3A8FE3C}">
      <dgm:prSet/>
      <dgm:spPr/>
      <dgm:t>
        <a:bodyPr/>
        <a:lstStyle/>
        <a:p>
          <a:endParaRPr lang="en-US"/>
        </a:p>
      </dgm:t>
    </dgm:pt>
    <dgm:pt modelId="{33F9B9B0-4F90-46CC-9FDE-FBD96FB6E2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Visualize the Data</a:t>
          </a:r>
        </a:p>
      </dgm:t>
    </dgm:pt>
    <dgm:pt modelId="{A12FCCB7-2FF5-4716-B7CD-EEA9EAF00472}" type="parTrans" cxnId="{A00C5BD5-CB27-4882-81FD-AA0C8187CD1F}">
      <dgm:prSet/>
      <dgm:spPr/>
      <dgm:t>
        <a:bodyPr/>
        <a:lstStyle/>
        <a:p>
          <a:endParaRPr lang="en-US"/>
        </a:p>
      </dgm:t>
    </dgm:pt>
    <dgm:pt modelId="{C30807B8-92A9-4DAE-BDE5-0DB0866FD226}" type="sibTrans" cxnId="{A00C5BD5-CB27-4882-81FD-AA0C8187CD1F}">
      <dgm:prSet/>
      <dgm:spPr/>
      <dgm:t>
        <a:bodyPr/>
        <a:lstStyle/>
        <a:p>
          <a:endParaRPr lang="en-US"/>
        </a:p>
      </dgm:t>
    </dgm:pt>
    <dgm:pt modelId="{56B1F1F2-41DA-45CB-A18D-B03EAB8A6A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Final Dashboard </a:t>
          </a:r>
        </a:p>
      </dgm:t>
    </dgm:pt>
    <dgm:pt modelId="{FC0F3636-9921-4563-B29A-3CF5257F6A4B}" type="parTrans" cxnId="{828B9F7E-F24F-49C2-AD04-C3292AE6569D}">
      <dgm:prSet/>
      <dgm:spPr/>
      <dgm:t>
        <a:bodyPr/>
        <a:lstStyle/>
        <a:p>
          <a:endParaRPr lang="en-US"/>
        </a:p>
      </dgm:t>
    </dgm:pt>
    <dgm:pt modelId="{87D5F893-AE8E-4322-9F08-2E60FDB1DFEE}" type="sibTrans" cxnId="{828B9F7E-F24F-49C2-AD04-C3292AE6569D}">
      <dgm:prSet/>
      <dgm:spPr/>
      <dgm:t>
        <a:bodyPr/>
        <a:lstStyle/>
        <a:p>
          <a:endParaRPr lang="en-US"/>
        </a:p>
      </dgm:t>
    </dgm:pt>
    <dgm:pt modelId="{05749CF3-BD22-4A59-BCCD-8310421F27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Analysis conclusions</a:t>
          </a:r>
        </a:p>
      </dgm:t>
    </dgm:pt>
    <dgm:pt modelId="{B4F544E2-4D34-4501-8E9B-ECC459A30B9E}" type="parTrans" cxnId="{5E6FC532-9188-4B16-9383-9D3C82FBECB9}">
      <dgm:prSet/>
      <dgm:spPr/>
      <dgm:t>
        <a:bodyPr/>
        <a:lstStyle/>
        <a:p>
          <a:endParaRPr lang="en-US"/>
        </a:p>
      </dgm:t>
    </dgm:pt>
    <dgm:pt modelId="{70766D0C-624A-4952-8DA9-719A2C170E09}" type="sibTrans" cxnId="{5E6FC532-9188-4B16-9383-9D3C82FBECB9}">
      <dgm:prSet/>
      <dgm:spPr/>
      <dgm:t>
        <a:bodyPr/>
        <a:lstStyle/>
        <a:p>
          <a:endParaRPr lang="en-US"/>
        </a:p>
      </dgm:t>
    </dgm:pt>
    <dgm:pt modelId="{AFA3F472-072C-45B0-82CF-6CF235E3A3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What I Learn</a:t>
          </a:r>
        </a:p>
      </dgm:t>
    </dgm:pt>
    <dgm:pt modelId="{9826408B-E6EB-4735-8CAB-7ADABD48CBF5}" type="parTrans" cxnId="{9D80D2C2-A045-4531-90E2-31B7B486A637}">
      <dgm:prSet/>
      <dgm:spPr/>
      <dgm:t>
        <a:bodyPr/>
        <a:lstStyle/>
        <a:p>
          <a:endParaRPr lang="en-US"/>
        </a:p>
      </dgm:t>
    </dgm:pt>
    <dgm:pt modelId="{60B2B33C-E3A3-4BA6-9AFF-9B26EB653577}" type="sibTrans" cxnId="{9D80D2C2-A045-4531-90E2-31B7B486A637}">
      <dgm:prSet/>
      <dgm:spPr/>
      <dgm:t>
        <a:bodyPr/>
        <a:lstStyle/>
        <a:p>
          <a:endParaRPr lang="en-US"/>
        </a:p>
      </dgm:t>
    </dgm:pt>
    <dgm:pt modelId="{BF1FBCE8-8013-49F5-BC55-56C9BAE6600A}" type="pres">
      <dgm:prSet presAssocID="{C8145DC1-0445-48F0-8B46-D3460177AF80}" presName="root" presStyleCnt="0">
        <dgm:presLayoutVars>
          <dgm:dir/>
          <dgm:resizeHandles val="exact"/>
        </dgm:presLayoutVars>
      </dgm:prSet>
      <dgm:spPr/>
    </dgm:pt>
    <dgm:pt modelId="{8C3A3904-DA9F-408B-AB8D-B09E5EF9110C}" type="pres">
      <dgm:prSet presAssocID="{3331453C-2EBB-4796-8C29-07937982D103}" presName="compNode" presStyleCnt="0"/>
      <dgm:spPr/>
    </dgm:pt>
    <dgm:pt modelId="{20F5A545-91AD-44BA-A529-9D1A89F4F5AB}" type="pres">
      <dgm:prSet presAssocID="{3331453C-2EBB-4796-8C29-07937982D103}" presName="iconBgRect" presStyleLbl="bgShp" presStyleIdx="0" presStyleCnt="8"/>
      <dgm:spPr/>
    </dgm:pt>
    <dgm:pt modelId="{560B59EF-3F5E-4FE8-8A9B-BC9DDC996E98}" type="pres">
      <dgm:prSet presAssocID="{3331453C-2EBB-4796-8C29-07937982D10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9139004-63D5-4001-AAC3-A90772CDEDB1}" type="pres">
      <dgm:prSet presAssocID="{3331453C-2EBB-4796-8C29-07937982D103}" presName="spaceRect" presStyleCnt="0"/>
      <dgm:spPr/>
    </dgm:pt>
    <dgm:pt modelId="{ECA5011E-8634-4A50-BBA0-9AD9359D4620}" type="pres">
      <dgm:prSet presAssocID="{3331453C-2EBB-4796-8C29-07937982D103}" presName="textRect" presStyleLbl="revTx" presStyleIdx="0" presStyleCnt="8">
        <dgm:presLayoutVars>
          <dgm:chMax val="1"/>
          <dgm:chPref val="1"/>
        </dgm:presLayoutVars>
      </dgm:prSet>
      <dgm:spPr/>
    </dgm:pt>
    <dgm:pt modelId="{C60DE75E-BD8E-47C1-B3C9-4C3D13EFD32E}" type="pres">
      <dgm:prSet presAssocID="{EAAA7BF8-697F-4F5B-B594-DADF1528CB04}" presName="sibTrans" presStyleCnt="0"/>
      <dgm:spPr/>
    </dgm:pt>
    <dgm:pt modelId="{39C2F210-9A32-463C-9C62-2AF251BF748C}" type="pres">
      <dgm:prSet presAssocID="{DB453F64-C32E-459C-ADF7-C46BE69EBBB9}" presName="compNode" presStyleCnt="0"/>
      <dgm:spPr/>
    </dgm:pt>
    <dgm:pt modelId="{F319C13B-CE44-47BF-BECF-AD77785DAC2C}" type="pres">
      <dgm:prSet presAssocID="{DB453F64-C32E-459C-ADF7-C46BE69EBBB9}" presName="iconBgRect" presStyleLbl="bgShp" presStyleIdx="1" presStyleCnt="8"/>
      <dgm:spPr/>
    </dgm:pt>
    <dgm:pt modelId="{7FF1CCBC-98E8-4533-8F5E-E6A8E5AD1F71}" type="pres">
      <dgm:prSet presAssocID="{DB453F64-C32E-459C-ADF7-C46BE69EBBB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9F9E57-C207-4C8A-B733-BFBED721E5DB}" type="pres">
      <dgm:prSet presAssocID="{DB453F64-C32E-459C-ADF7-C46BE69EBBB9}" presName="spaceRect" presStyleCnt="0"/>
      <dgm:spPr/>
    </dgm:pt>
    <dgm:pt modelId="{4145B924-D884-4126-B4AA-766695EAEFE8}" type="pres">
      <dgm:prSet presAssocID="{DB453F64-C32E-459C-ADF7-C46BE69EBBB9}" presName="textRect" presStyleLbl="revTx" presStyleIdx="1" presStyleCnt="8">
        <dgm:presLayoutVars>
          <dgm:chMax val="1"/>
          <dgm:chPref val="1"/>
        </dgm:presLayoutVars>
      </dgm:prSet>
      <dgm:spPr/>
    </dgm:pt>
    <dgm:pt modelId="{1D6D591B-C3BF-4B13-A782-D74E8734BB00}" type="pres">
      <dgm:prSet presAssocID="{8FE71E87-6208-412C-B50C-CBCB14FE1843}" presName="sibTrans" presStyleCnt="0"/>
      <dgm:spPr/>
    </dgm:pt>
    <dgm:pt modelId="{8A3134BC-C3C6-4DFA-BDE6-6EB07DD71E91}" type="pres">
      <dgm:prSet presAssocID="{42217027-3F39-4D58-9E70-DF6CE9B5BBA0}" presName="compNode" presStyleCnt="0"/>
      <dgm:spPr/>
    </dgm:pt>
    <dgm:pt modelId="{F80432C8-444D-4DA9-8402-3F6AB0AD49C2}" type="pres">
      <dgm:prSet presAssocID="{42217027-3F39-4D58-9E70-DF6CE9B5BBA0}" presName="iconBgRect" presStyleLbl="bgShp" presStyleIdx="2" presStyleCnt="8"/>
      <dgm:spPr/>
    </dgm:pt>
    <dgm:pt modelId="{F641F388-33CA-42A6-A81B-2291C5D6A554}" type="pres">
      <dgm:prSet presAssocID="{42217027-3F39-4D58-9E70-DF6CE9B5BBA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72BBC05-8C8D-4917-97D7-503576DC5F3C}" type="pres">
      <dgm:prSet presAssocID="{42217027-3F39-4D58-9E70-DF6CE9B5BBA0}" presName="spaceRect" presStyleCnt="0"/>
      <dgm:spPr/>
    </dgm:pt>
    <dgm:pt modelId="{95209F4F-E7AE-46CC-B752-C35C2E0B8863}" type="pres">
      <dgm:prSet presAssocID="{42217027-3F39-4D58-9E70-DF6CE9B5BBA0}" presName="textRect" presStyleLbl="revTx" presStyleIdx="2" presStyleCnt="8">
        <dgm:presLayoutVars>
          <dgm:chMax val="1"/>
          <dgm:chPref val="1"/>
        </dgm:presLayoutVars>
      </dgm:prSet>
      <dgm:spPr/>
    </dgm:pt>
    <dgm:pt modelId="{0FB42947-320D-4BF3-BCDD-8B18E88A6EFE}" type="pres">
      <dgm:prSet presAssocID="{8774BA36-6AFE-466A-853E-2B9EE9FCBF12}" presName="sibTrans" presStyleCnt="0"/>
      <dgm:spPr/>
    </dgm:pt>
    <dgm:pt modelId="{3A1658FA-6E06-4BBC-A896-29143C556B54}" type="pres">
      <dgm:prSet presAssocID="{AD32E1E3-E2DA-4148-A142-05499DB05D0C}" presName="compNode" presStyleCnt="0"/>
      <dgm:spPr/>
    </dgm:pt>
    <dgm:pt modelId="{B1A709FC-43F1-4A45-AC41-E4BB456475FA}" type="pres">
      <dgm:prSet presAssocID="{AD32E1E3-E2DA-4148-A142-05499DB05D0C}" presName="iconBgRect" presStyleLbl="bgShp" presStyleIdx="3" presStyleCnt="8"/>
      <dgm:spPr/>
    </dgm:pt>
    <dgm:pt modelId="{81BDB965-C4F3-457B-B877-00CAA0F06E6F}" type="pres">
      <dgm:prSet presAssocID="{AD32E1E3-E2DA-4148-A142-05499DB05D0C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ap"/>
        </a:ext>
      </dgm:extLst>
    </dgm:pt>
    <dgm:pt modelId="{69E9D369-164D-4DA4-A4C5-7F3C208B6760}" type="pres">
      <dgm:prSet presAssocID="{AD32E1E3-E2DA-4148-A142-05499DB05D0C}" presName="spaceRect" presStyleCnt="0"/>
      <dgm:spPr/>
    </dgm:pt>
    <dgm:pt modelId="{0E1DF901-947C-4F22-8EFF-F69A2573F60E}" type="pres">
      <dgm:prSet presAssocID="{AD32E1E3-E2DA-4148-A142-05499DB05D0C}" presName="textRect" presStyleLbl="revTx" presStyleIdx="3" presStyleCnt="8">
        <dgm:presLayoutVars>
          <dgm:chMax val="1"/>
          <dgm:chPref val="1"/>
        </dgm:presLayoutVars>
      </dgm:prSet>
      <dgm:spPr/>
    </dgm:pt>
    <dgm:pt modelId="{3F0BA539-42F0-4617-86A0-0CA3681E36CB}" type="pres">
      <dgm:prSet presAssocID="{A220ABE3-516F-4BD4-A70C-C5907446E3A2}" presName="sibTrans" presStyleCnt="0"/>
      <dgm:spPr/>
    </dgm:pt>
    <dgm:pt modelId="{36CBB592-D796-49B7-9ADF-DAADDDFD7469}" type="pres">
      <dgm:prSet presAssocID="{33F9B9B0-4F90-46CC-9FDE-FBD96FB6E203}" presName="compNode" presStyleCnt="0"/>
      <dgm:spPr/>
    </dgm:pt>
    <dgm:pt modelId="{A0018972-04F2-4488-81AA-B398BE155436}" type="pres">
      <dgm:prSet presAssocID="{33F9B9B0-4F90-46CC-9FDE-FBD96FB6E203}" presName="iconBgRect" presStyleLbl="bgShp" presStyleIdx="4" presStyleCnt="8"/>
      <dgm:spPr/>
    </dgm:pt>
    <dgm:pt modelId="{91F042AD-A748-4403-8AAA-77FB30875F56}" type="pres">
      <dgm:prSet presAssocID="{33F9B9B0-4F90-46CC-9FDE-FBD96FB6E203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6CBA62F7-73A5-4871-8E4C-2D72D4134DAA}" type="pres">
      <dgm:prSet presAssocID="{33F9B9B0-4F90-46CC-9FDE-FBD96FB6E203}" presName="spaceRect" presStyleCnt="0"/>
      <dgm:spPr/>
    </dgm:pt>
    <dgm:pt modelId="{D3D3EE5C-F98D-42E2-BC52-D9995ADCDD98}" type="pres">
      <dgm:prSet presAssocID="{33F9B9B0-4F90-46CC-9FDE-FBD96FB6E203}" presName="textRect" presStyleLbl="revTx" presStyleIdx="4" presStyleCnt="8">
        <dgm:presLayoutVars>
          <dgm:chMax val="1"/>
          <dgm:chPref val="1"/>
        </dgm:presLayoutVars>
      </dgm:prSet>
      <dgm:spPr/>
    </dgm:pt>
    <dgm:pt modelId="{8563B3C6-0FA5-4666-8C5C-645D00E88CB4}" type="pres">
      <dgm:prSet presAssocID="{C30807B8-92A9-4DAE-BDE5-0DB0866FD226}" presName="sibTrans" presStyleCnt="0"/>
      <dgm:spPr/>
    </dgm:pt>
    <dgm:pt modelId="{D42DA1DC-D82E-4D87-B8E2-DD2891856848}" type="pres">
      <dgm:prSet presAssocID="{56B1F1F2-41DA-45CB-A18D-B03EAB8A6A95}" presName="compNode" presStyleCnt="0"/>
      <dgm:spPr/>
    </dgm:pt>
    <dgm:pt modelId="{FE8D9ED2-6132-4814-88A6-5BEF43E5EC1A}" type="pres">
      <dgm:prSet presAssocID="{56B1F1F2-41DA-45CB-A18D-B03EAB8A6A95}" presName="iconBgRect" presStyleLbl="bgShp" presStyleIdx="5" presStyleCnt="8"/>
      <dgm:spPr/>
    </dgm:pt>
    <dgm:pt modelId="{B5D7D91E-6976-4085-A723-6F3147C2CA57}" type="pres">
      <dgm:prSet presAssocID="{56B1F1F2-41DA-45CB-A18D-B03EAB8A6A95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927E0DF-BDA4-4F8A-BFD6-3F45BEC6986B}" type="pres">
      <dgm:prSet presAssocID="{56B1F1F2-41DA-45CB-A18D-B03EAB8A6A95}" presName="spaceRect" presStyleCnt="0"/>
      <dgm:spPr/>
    </dgm:pt>
    <dgm:pt modelId="{70FA6013-83FD-46BB-8351-A9352C9DFAAA}" type="pres">
      <dgm:prSet presAssocID="{56B1F1F2-41DA-45CB-A18D-B03EAB8A6A95}" presName="textRect" presStyleLbl="revTx" presStyleIdx="5" presStyleCnt="8">
        <dgm:presLayoutVars>
          <dgm:chMax val="1"/>
          <dgm:chPref val="1"/>
        </dgm:presLayoutVars>
      </dgm:prSet>
      <dgm:spPr/>
    </dgm:pt>
    <dgm:pt modelId="{5D3FEDFB-1D58-4C30-A3E2-23349E913AB0}" type="pres">
      <dgm:prSet presAssocID="{87D5F893-AE8E-4322-9F08-2E60FDB1DFEE}" presName="sibTrans" presStyleCnt="0"/>
      <dgm:spPr/>
    </dgm:pt>
    <dgm:pt modelId="{D21FBCB9-3C93-4896-947C-40AF06D41B98}" type="pres">
      <dgm:prSet presAssocID="{05749CF3-BD22-4A59-BCCD-8310421F27E4}" presName="compNode" presStyleCnt="0"/>
      <dgm:spPr/>
    </dgm:pt>
    <dgm:pt modelId="{988B8F07-3F53-4AC5-93DF-5DCC37CE9E7D}" type="pres">
      <dgm:prSet presAssocID="{05749CF3-BD22-4A59-BCCD-8310421F27E4}" presName="iconBgRect" presStyleLbl="bgShp" presStyleIdx="6" presStyleCnt="8"/>
      <dgm:spPr/>
    </dgm:pt>
    <dgm:pt modelId="{37F966EF-7F49-4E34-997D-7832F694BB71}" type="pres">
      <dgm:prSet presAssocID="{05749CF3-BD22-4A59-BCCD-8310421F27E4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B6A7B32-5687-404B-BE4F-7E9C35500F7C}" type="pres">
      <dgm:prSet presAssocID="{05749CF3-BD22-4A59-BCCD-8310421F27E4}" presName="spaceRect" presStyleCnt="0"/>
      <dgm:spPr/>
    </dgm:pt>
    <dgm:pt modelId="{55390B0E-797E-4F8C-8AF2-E0B62DA01762}" type="pres">
      <dgm:prSet presAssocID="{05749CF3-BD22-4A59-BCCD-8310421F27E4}" presName="textRect" presStyleLbl="revTx" presStyleIdx="6" presStyleCnt="8">
        <dgm:presLayoutVars>
          <dgm:chMax val="1"/>
          <dgm:chPref val="1"/>
        </dgm:presLayoutVars>
      </dgm:prSet>
      <dgm:spPr/>
    </dgm:pt>
    <dgm:pt modelId="{4C914430-FE5A-4EF9-8116-2BFD5091B7D2}" type="pres">
      <dgm:prSet presAssocID="{70766D0C-624A-4952-8DA9-719A2C170E09}" presName="sibTrans" presStyleCnt="0"/>
      <dgm:spPr/>
    </dgm:pt>
    <dgm:pt modelId="{13149E22-9637-435C-9B2F-3FA980581477}" type="pres">
      <dgm:prSet presAssocID="{AFA3F472-072C-45B0-82CF-6CF235E3A3B7}" presName="compNode" presStyleCnt="0"/>
      <dgm:spPr/>
    </dgm:pt>
    <dgm:pt modelId="{52FD5C35-BA43-4BF3-88D5-3690AEE63C02}" type="pres">
      <dgm:prSet presAssocID="{AFA3F472-072C-45B0-82CF-6CF235E3A3B7}" presName="iconBgRect" presStyleLbl="bgShp" presStyleIdx="7" presStyleCnt="8"/>
      <dgm:spPr/>
    </dgm:pt>
    <dgm:pt modelId="{165BF6CA-86E7-49EF-9374-FA173CA61D42}" type="pres">
      <dgm:prSet presAssocID="{AFA3F472-072C-45B0-82CF-6CF235E3A3B7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35D01B5-1245-4C03-AA2F-51ACBD160F30}" type="pres">
      <dgm:prSet presAssocID="{AFA3F472-072C-45B0-82CF-6CF235E3A3B7}" presName="spaceRect" presStyleCnt="0"/>
      <dgm:spPr/>
    </dgm:pt>
    <dgm:pt modelId="{0D503466-430F-406D-BEE6-858C82054F63}" type="pres">
      <dgm:prSet presAssocID="{AFA3F472-072C-45B0-82CF-6CF235E3A3B7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C09BA219-BEA7-4EF2-B13C-40D204D8A18C}" type="presOf" srcId="{42217027-3F39-4D58-9E70-DF6CE9B5BBA0}" destId="{95209F4F-E7AE-46CC-B752-C35C2E0B8863}" srcOrd="0" destOrd="0" presId="urn:microsoft.com/office/officeart/2018/5/layout/IconCircleLabelList"/>
    <dgm:cxn modelId="{0B8DEC1D-6A78-40D8-A6BC-E16F1452EDF3}" type="presOf" srcId="{AFA3F472-072C-45B0-82CF-6CF235E3A3B7}" destId="{0D503466-430F-406D-BEE6-858C82054F63}" srcOrd="0" destOrd="0" presId="urn:microsoft.com/office/officeart/2018/5/layout/IconCircleLabelList"/>
    <dgm:cxn modelId="{16700320-2236-4FB1-B588-C9417E863771}" type="presOf" srcId="{3331453C-2EBB-4796-8C29-07937982D103}" destId="{ECA5011E-8634-4A50-BBA0-9AD9359D4620}" srcOrd="0" destOrd="0" presId="urn:microsoft.com/office/officeart/2018/5/layout/IconCircleLabelList"/>
    <dgm:cxn modelId="{24AC4323-2BC3-4583-B784-AC94C622DBD0}" type="presOf" srcId="{AD32E1E3-E2DA-4148-A142-05499DB05D0C}" destId="{0E1DF901-947C-4F22-8EFF-F69A2573F60E}" srcOrd="0" destOrd="0" presId="urn:microsoft.com/office/officeart/2018/5/layout/IconCircleLabelList"/>
    <dgm:cxn modelId="{5E6FC532-9188-4B16-9383-9D3C82FBECB9}" srcId="{C8145DC1-0445-48F0-8B46-D3460177AF80}" destId="{05749CF3-BD22-4A59-BCCD-8310421F27E4}" srcOrd="6" destOrd="0" parTransId="{B4F544E2-4D34-4501-8E9B-ECC459A30B9E}" sibTransId="{70766D0C-624A-4952-8DA9-719A2C170E09}"/>
    <dgm:cxn modelId="{27161562-3D1E-4E0C-BF7B-4FF6D3A8FE3C}" srcId="{C8145DC1-0445-48F0-8B46-D3460177AF80}" destId="{AD32E1E3-E2DA-4148-A142-05499DB05D0C}" srcOrd="3" destOrd="0" parTransId="{049622F7-AAB2-4589-8512-A1F97703C023}" sibTransId="{A220ABE3-516F-4BD4-A70C-C5907446E3A2}"/>
    <dgm:cxn modelId="{3CE8B76D-6338-48C3-8164-6C36A54D447D}" type="presOf" srcId="{05749CF3-BD22-4A59-BCCD-8310421F27E4}" destId="{55390B0E-797E-4F8C-8AF2-E0B62DA01762}" srcOrd="0" destOrd="0" presId="urn:microsoft.com/office/officeart/2018/5/layout/IconCircleLabelList"/>
    <dgm:cxn modelId="{61217270-DCC9-4BDF-A792-BA28539FED7E}" srcId="{C8145DC1-0445-48F0-8B46-D3460177AF80}" destId="{3331453C-2EBB-4796-8C29-07937982D103}" srcOrd="0" destOrd="0" parTransId="{EC4E9A21-3A15-468B-9B96-E40AA4B890B3}" sibTransId="{EAAA7BF8-697F-4F5B-B594-DADF1528CB04}"/>
    <dgm:cxn modelId="{828B9F7E-F24F-49C2-AD04-C3292AE6569D}" srcId="{C8145DC1-0445-48F0-8B46-D3460177AF80}" destId="{56B1F1F2-41DA-45CB-A18D-B03EAB8A6A95}" srcOrd="5" destOrd="0" parTransId="{FC0F3636-9921-4563-B29A-3CF5257F6A4B}" sibTransId="{87D5F893-AE8E-4322-9F08-2E60FDB1DFEE}"/>
    <dgm:cxn modelId="{B858C789-EED2-4993-A0C3-1E56FE9B533F}" srcId="{C8145DC1-0445-48F0-8B46-D3460177AF80}" destId="{DB453F64-C32E-459C-ADF7-C46BE69EBBB9}" srcOrd="1" destOrd="0" parTransId="{6AF69B74-F540-444A-8354-F74AAE1B918A}" sibTransId="{8FE71E87-6208-412C-B50C-CBCB14FE1843}"/>
    <dgm:cxn modelId="{2639BEAE-A140-4017-9973-72DE8A84B674}" type="presOf" srcId="{C8145DC1-0445-48F0-8B46-D3460177AF80}" destId="{BF1FBCE8-8013-49F5-BC55-56C9BAE6600A}" srcOrd="0" destOrd="0" presId="urn:microsoft.com/office/officeart/2018/5/layout/IconCircleLabelList"/>
    <dgm:cxn modelId="{D12E8AB0-BAC3-4AB7-B712-343D6933161B}" type="presOf" srcId="{33F9B9B0-4F90-46CC-9FDE-FBD96FB6E203}" destId="{D3D3EE5C-F98D-42E2-BC52-D9995ADCDD98}" srcOrd="0" destOrd="0" presId="urn:microsoft.com/office/officeart/2018/5/layout/IconCircleLabelList"/>
    <dgm:cxn modelId="{A79E2DB1-0F13-44B0-B119-A14D6B77435F}" type="presOf" srcId="{56B1F1F2-41DA-45CB-A18D-B03EAB8A6A95}" destId="{70FA6013-83FD-46BB-8351-A9352C9DFAAA}" srcOrd="0" destOrd="0" presId="urn:microsoft.com/office/officeart/2018/5/layout/IconCircleLabelList"/>
    <dgm:cxn modelId="{9D80D2C2-A045-4531-90E2-31B7B486A637}" srcId="{C8145DC1-0445-48F0-8B46-D3460177AF80}" destId="{AFA3F472-072C-45B0-82CF-6CF235E3A3B7}" srcOrd="7" destOrd="0" parTransId="{9826408B-E6EB-4735-8CAB-7ADABD48CBF5}" sibTransId="{60B2B33C-E3A3-4BA6-9AFF-9B26EB653577}"/>
    <dgm:cxn modelId="{A00C5BD5-CB27-4882-81FD-AA0C8187CD1F}" srcId="{C8145DC1-0445-48F0-8B46-D3460177AF80}" destId="{33F9B9B0-4F90-46CC-9FDE-FBD96FB6E203}" srcOrd="4" destOrd="0" parTransId="{A12FCCB7-2FF5-4716-B7CD-EEA9EAF00472}" sibTransId="{C30807B8-92A9-4DAE-BDE5-0DB0866FD226}"/>
    <dgm:cxn modelId="{AE562BDE-3542-471A-A781-D5AF4F6A7D73}" type="presOf" srcId="{DB453F64-C32E-459C-ADF7-C46BE69EBBB9}" destId="{4145B924-D884-4126-B4AA-766695EAEFE8}" srcOrd="0" destOrd="0" presId="urn:microsoft.com/office/officeart/2018/5/layout/IconCircleLabelList"/>
    <dgm:cxn modelId="{6747F2F6-D903-41B8-9BD8-A824B8DB8051}" srcId="{C8145DC1-0445-48F0-8B46-D3460177AF80}" destId="{42217027-3F39-4D58-9E70-DF6CE9B5BBA0}" srcOrd="2" destOrd="0" parTransId="{D09F65A9-C2CE-4529-BA4A-A783E9AA9836}" sibTransId="{8774BA36-6AFE-466A-853E-2B9EE9FCBF12}"/>
    <dgm:cxn modelId="{15E2C7DD-25E9-47C9-A11D-25DD4870EF59}" type="presParOf" srcId="{BF1FBCE8-8013-49F5-BC55-56C9BAE6600A}" destId="{8C3A3904-DA9F-408B-AB8D-B09E5EF9110C}" srcOrd="0" destOrd="0" presId="urn:microsoft.com/office/officeart/2018/5/layout/IconCircleLabelList"/>
    <dgm:cxn modelId="{6B3AC29A-A142-4315-B15E-EE45C007F498}" type="presParOf" srcId="{8C3A3904-DA9F-408B-AB8D-B09E5EF9110C}" destId="{20F5A545-91AD-44BA-A529-9D1A89F4F5AB}" srcOrd="0" destOrd="0" presId="urn:microsoft.com/office/officeart/2018/5/layout/IconCircleLabelList"/>
    <dgm:cxn modelId="{35F113C1-1EE9-4FB9-866A-3EBC3F2F5BCA}" type="presParOf" srcId="{8C3A3904-DA9F-408B-AB8D-B09E5EF9110C}" destId="{560B59EF-3F5E-4FE8-8A9B-BC9DDC996E98}" srcOrd="1" destOrd="0" presId="urn:microsoft.com/office/officeart/2018/5/layout/IconCircleLabelList"/>
    <dgm:cxn modelId="{0BB886A7-BB8A-4D51-BAA8-21C6E954A4BB}" type="presParOf" srcId="{8C3A3904-DA9F-408B-AB8D-B09E5EF9110C}" destId="{09139004-63D5-4001-AAC3-A90772CDEDB1}" srcOrd="2" destOrd="0" presId="urn:microsoft.com/office/officeart/2018/5/layout/IconCircleLabelList"/>
    <dgm:cxn modelId="{603BCECA-1E3F-4B98-AAEC-5D73B2F5F445}" type="presParOf" srcId="{8C3A3904-DA9F-408B-AB8D-B09E5EF9110C}" destId="{ECA5011E-8634-4A50-BBA0-9AD9359D4620}" srcOrd="3" destOrd="0" presId="urn:microsoft.com/office/officeart/2018/5/layout/IconCircleLabelList"/>
    <dgm:cxn modelId="{59E272DA-66BB-419B-9A6A-AC430AC09772}" type="presParOf" srcId="{BF1FBCE8-8013-49F5-BC55-56C9BAE6600A}" destId="{C60DE75E-BD8E-47C1-B3C9-4C3D13EFD32E}" srcOrd="1" destOrd="0" presId="urn:microsoft.com/office/officeart/2018/5/layout/IconCircleLabelList"/>
    <dgm:cxn modelId="{EAD3ECCA-644A-40CF-9E2A-3A2BC848F5F1}" type="presParOf" srcId="{BF1FBCE8-8013-49F5-BC55-56C9BAE6600A}" destId="{39C2F210-9A32-463C-9C62-2AF251BF748C}" srcOrd="2" destOrd="0" presId="urn:microsoft.com/office/officeart/2018/5/layout/IconCircleLabelList"/>
    <dgm:cxn modelId="{774FE9F4-9473-4D7F-9660-9C392A0C047C}" type="presParOf" srcId="{39C2F210-9A32-463C-9C62-2AF251BF748C}" destId="{F319C13B-CE44-47BF-BECF-AD77785DAC2C}" srcOrd="0" destOrd="0" presId="urn:microsoft.com/office/officeart/2018/5/layout/IconCircleLabelList"/>
    <dgm:cxn modelId="{66E635E5-E235-41F2-A6A0-61D009B25B83}" type="presParOf" srcId="{39C2F210-9A32-463C-9C62-2AF251BF748C}" destId="{7FF1CCBC-98E8-4533-8F5E-E6A8E5AD1F71}" srcOrd="1" destOrd="0" presId="urn:microsoft.com/office/officeart/2018/5/layout/IconCircleLabelList"/>
    <dgm:cxn modelId="{DC3983FB-AB21-42B9-BA20-0133F41CE0CE}" type="presParOf" srcId="{39C2F210-9A32-463C-9C62-2AF251BF748C}" destId="{9C9F9E57-C207-4C8A-B733-BFBED721E5DB}" srcOrd="2" destOrd="0" presId="urn:microsoft.com/office/officeart/2018/5/layout/IconCircleLabelList"/>
    <dgm:cxn modelId="{38953756-280F-4FDD-BAC7-AFCB6C54F944}" type="presParOf" srcId="{39C2F210-9A32-463C-9C62-2AF251BF748C}" destId="{4145B924-D884-4126-B4AA-766695EAEFE8}" srcOrd="3" destOrd="0" presId="urn:microsoft.com/office/officeart/2018/5/layout/IconCircleLabelList"/>
    <dgm:cxn modelId="{AFBC2ECE-0600-4943-80EA-B98C69E9549E}" type="presParOf" srcId="{BF1FBCE8-8013-49F5-BC55-56C9BAE6600A}" destId="{1D6D591B-C3BF-4B13-A782-D74E8734BB00}" srcOrd="3" destOrd="0" presId="urn:microsoft.com/office/officeart/2018/5/layout/IconCircleLabelList"/>
    <dgm:cxn modelId="{81B89192-A521-4B89-925C-452A572605AC}" type="presParOf" srcId="{BF1FBCE8-8013-49F5-BC55-56C9BAE6600A}" destId="{8A3134BC-C3C6-4DFA-BDE6-6EB07DD71E91}" srcOrd="4" destOrd="0" presId="urn:microsoft.com/office/officeart/2018/5/layout/IconCircleLabelList"/>
    <dgm:cxn modelId="{06839895-A83B-49D5-BA22-85ED22AED045}" type="presParOf" srcId="{8A3134BC-C3C6-4DFA-BDE6-6EB07DD71E91}" destId="{F80432C8-444D-4DA9-8402-3F6AB0AD49C2}" srcOrd="0" destOrd="0" presId="urn:microsoft.com/office/officeart/2018/5/layout/IconCircleLabelList"/>
    <dgm:cxn modelId="{98D9C68B-A5A2-4D77-8DE2-7B70A4408EC5}" type="presParOf" srcId="{8A3134BC-C3C6-4DFA-BDE6-6EB07DD71E91}" destId="{F641F388-33CA-42A6-A81B-2291C5D6A554}" srcOrd="1" destOrd="0" presId="urn:microsoft.com/office/officeart/2018/5/layout/IconCircleLabelList"/>
    <dgm:cxn modelId="{5A2CF96E-84BC-42C2-A602-834A627F9BB1}" type="presParOf" srcId="{8A3134BC-C3C6-4DFA-BDE6-6EB07DD71E91}" destId="{C72BBC05-8C8D-4917-97D7-503576DC5F3C}" srcOrd="2" destOrd="0" presId="urn:microsoft.com/office/officeart/2018/5/layout/IconCircleLabelList"/>
    <dgm:cxn modelId="{C4FD8409-5479-4E89-8853-4ACE5F612B6C}" type="presParOf" srcId="{8A3134BC-C3C6-4DFA-BDE6-6EB07DD71E91}" destId="{95209F4F-E7AE-46CC-B752-C35C2E0B8863}" srcOrd="3" destOrd="0" presId="urn:microsoft.com/office/officeart/2018/5/layout/IconCircleLabelList"/>
    <dgm:cxn modelId="{4374B897-98DF-4DBA-AA44-F65B93AF1DE6}" type="presParOf" srcId="{BF1FBCE8-8013-49F5-BC55-56C9BAE6600A}" destId="{0FB42947-320D-4BF3-BCDD-8B18E88A6EFE}" srcOrd="5" destOrd="0" presId="urn:microsoft.com/office/officeart/2018/5/layout/IconCircleLabelList"/>
    <dgm:cxn modelId="{73E11B23-E6A1-44E2-8773-A753A665BA72}" type="presParOf" srcId="{BF1FBCE8-8013-49F5-BC55-56C9BAE6600A}" destId="{3A1658FA-6E06-4BBC-A896-29143C556B54}" srcOrd="6" destOrd="0" presId="urn:microsoft.com/office/officeart/2018/5/layout/IconCircleLabelList"/>
    <dgm:cxn modelId="{4D2D14A9-B042-4639-B023-E1D2CFDFA442}" type="presParOf" srcId="{3A1658FA-6E06-4BBC-A896-29143C556B54}" destId="{B1A709FC-43F1-4A45-AC41-E4BB456475FA}" srcOrd="0" destOrd="0" presId="urn:microsoft.com/office/officeart/2018/5/layout/IconCircleLabelList"/>
    <dgm:cxn modelId="{AD68FF0B-6865-46FC-B6F0-4669E69601D5}" type="presParOf" srcId="{3A1658FA-6E06-4BBC-A896-29143C556B54}" destId="{81BDB965-C4F3-457B-B877-00CAA0F06E6F}" srcOrd="1" destOrd="0" presId="urn:microsoft.com/office/officeart/2018/5/layout/IconCircleLabelList"/>
    <dgm:cxn modelId="{17D6F207-7FAF-40ED-B9DB-4B0B1C459631}" type="presParOf" srcId="{3A1658FA-6E06-4BBC-A896-29143C556B54}" destId="{69E9D369-164D-4DA4-A4C5-7F3C208B6760}" srcOrd="2" destOrd="0" presId="urn:microsoft.com/office/officeart/2018/5/layout/IconCircleLabelList"/>
    <dgm:cxn modelId="{8F06E1E8-E4E1-496E-BD94-14C5700933C9}" type="presParOf" srcId="{3A1658FA-6E06-4BBC-A896-29143C556B54}" destId="{0E1DF901-947C-4F22-8EFF-F69A2573F60E}" srcOrd="3" destOrd="0" presId="urn:microsoft.com/office/officeart/2018/5/layout/IconCircleLabelList"/>
    <dgm:cxn modelId="{23565499-BB13-43D4-86DE-0E296DE4125E}" type="presParOf" srcId="{BF1FBCE8-8013-49F5-BC55-56C9BAE6600A}" destId="{3F0BA539-42F0-4617-86A0-0CA3681E36CB}" srcOrd="7" destOrd="0" presId="urn:microsoft.com/office/officeart/2018/5/layout/IconCircleLabelList"/>
    <dgm:cxn modelId="{92692165-FC97-4FF3-82FA-D999DA34CF1A}" type="presParOf" srcId="{BF1FBCE8-8013-49F5-BC55-56C9BAE6600A}" destId="{36CBB592-D796-49B7-9ADF-DAADDDFD7469}" srcOrd="8" destOrd="0" presId="urn:microsoft.com/office/officeart/2018/5/layout/IconCircleLabelList"/>
    <dgm:cxn modelId="{1F32B18B-A75E-4DC5-81AC-5AA4B1B73FF5}" type="presParOf" srcId="{36CBB592-D796-49B7-9ADF-DAADDDFD7469}" destId="{A0018972-04F2-4488-81AA-B398BE155436}" srcOrd="0" destOrd="0" presId="urn:microsoft.com/office/officeart/2018/5/layout/IconCircleLabelList"/>
    <dgm:cxn modelId="{245E4C49-8A6B-44D6-9472-2BB15673EC7E}" type="presParOf" srcId="{36CBB592-D796-49B7-9ADF-DAADDDFD7469}" destId="{91F042AD-A748-4403-8AAA-77FB30875F56}" srcOrd="1" destOrd="0" presId="urn:microsoft.com/office/officeart/2018/5/layout/IconCircleLabelList"/>
    <dgm:cxn modelId="{209031AD-20D1-40C5-B099-2D67E7DEE03A}" type="presParOf" srcId="{36CBB592-D796-49B7-9ADF-DAADDDFD7469}" destId="{6CBA62F7-73A5-4871-8E4C-2D72D4134DAA}" srcOrd="2" destOrd="0" presId="urn:microsoft.com/office/officeart/2018/5/layout/IconCircleLabelList"/>
    <dgm:cxn modelId="{4AD48AC9-47DD-44F9-9CD8-E6B4B6C26C33}" type="presParOf" srcId="{36CBB592-D796-49B7-9ADF-DAADDDFD7469}" destId="{D3D3EE5C-F98D-42E2-BC52-D9995ADCDD98}" srcOrd="3" destOrd="0" presId="urn:microsoft.com/office/officeart/2018/5/layout/IconCircleLabelList"/>
    <dgm:cxn modelId="{BD6A23F5-D1A0-4D91-ADE4-A0009EAAA510}" type="presParOf" srcId="{BF1FBCE8-8013-49F5-BC55-56C9BAE6600A}" destId="{8563B3C6-0FA5-4666-8C5C-645D00E88CB4}" srcOrd="9" destOrd="0" presId="urn:microsoft.com/office/officeart/2018/5/layout/IconCircleLabelList"/>
    <dgm:cxn modelId="{09ED3335-0186-4086-B525-09A63D6A9471}" type="presParOf" srcId="{BF1FBCE8-8013-49F5-BC55-56C9BAE6600A}" destId="{D42DA1DC-D82E-4D87-B8E2-DD2891856848}" srcOrd="10" destOrd="0" presId="urn:microsoft.com/office/officeart/2018/5/layout/IconCircleLabelList"/>
    <dgm:cxn modelId="{44DAE0D7-73EF-4D69-AAB3-64E2485EE246}" type="presParOf" srcId="{D42DA1DC-D82E-4D87-B8E2-DD2891856848}" destId="{FE8D9ED2-6132-4814-88A6-5BEF43E5EC1A}" srcOrd="0" destOrd="0" presId="urn:microsoft.com/office/officeart/2018/5/layout/IconCircleLabelList"/>
    <dgm:cxn modelId="{0187133C-3A52-4659-88B1-E0B016B54926}" type="presParOf" srcId="{D42DA1DC-D82E-4D87-B8E2-DD2891856848}" destId="{B5D7D91E-6976-4085-A723-6F3147C2CA57}" srcOrd="1" destOrd="0" presId="urn:microsoft.com/office/officeart/2018/5/layout/IconCircleLabelList"/>
    <dgm:cxn modelId="{44183DCC-F008-4D0E-91E9-3ED3797289E3}" type="presParOf" srcId="{D42DA1DC-D82E-4D87-B8E2-DD2891856848}" destId="{8927E0DF-BDA4-4F8A-BFD6-3F45BEC6986B}" srcOrd="2" destOrd="0" presId="urn:microsoft.com/office/officeart/2018/5/layout/IconCircleLabelList"/>
    <dgm:cxn modelId="{4E3DA5E9-3055-4ACA-8765-2BA39CF26B6E}" type="presParOf" srcId="{D42DA1DC-D82E-4D87-B8E2-DD2891856848}" destId="{70FA6013-83FD-46BB-8351-A9352C9DFAAA}" srcOrd="3" destOrd="0" presId="urn:microsoft.com/office/officeart/2018/5/layout/IconCircleLabelList"/>
    <dgm:cxn modelId="{E64B565A-9835-4126-966A-DC1A833B7C25}" type="presParOf" srcId="{BF1FBCE8-8013-49F5-BC55-56C9BAE6600A}" destId="{5D3FEDFB-1D58-4C30-A3E2-23349E913AB0}" srcOrd="11" destOrd="0" presId="urn:microsoft.com/office/officeart/2018/5/layout/IconCircleLabelList"/>
    <dgm:cxn modelId="{14958DED-6D17-4AA0-BC07-DB383ADD4FB8}" type="presParOf" srcId="{BF1FBCE8-8013-49F5-BC55-56C9BAE6600A}" destId="{D21FBCB9-3C93-4896-947C-40AF06D41B98}" srcOrd="12" destOrd="0" presId="urn:microsoft.com/office/officeart/2018/5/layout/IconCircleLabelList"/>
    <dgm:cxn modelId="{2AD779F7-A44D-4216-9589-42EA36F64AA7}" type="presParOf" srcId="{D21FBCB9-3C93-4896-947C-40AF06D41B98}" destId="{988B8F07-3F53-4AC5-93DF-5DCC37CE9E7D}" srcOrd="0" destOrd="0" presId="urn:microsoft.com/office/officeart/2018/5/layout/IconCircleLabelList"/>
    <dgm:cxn modelId="{57CBEACD-DC5F-4CE8-8281-233BD96DDD16}" type="presParOf" srcId="{D21FBCB9-3C93-4896-947C-40AF06D41B98}" destId="{37F966EF-7F49-4E34-997D-7832F694BB71}" srcOrd="1" destOrd="0" presId="urn:microsoft.com/office/officeart/2018/5/layout/IconCircleLabelList"/>
    <dgm:cxn modelId="{98917890-F44E-4173-A706-0F79F5A6D435}" type="presParOf" srcId="{D21FBCB9-3C93-4896-947C-40AF06D41B98}" destId="{8B6A7B32-5687-404B-BE4F-7E9C35500F7C}" srcOrd="2" destOrd="0" presId="urn:microsoft.com/office/officeart/2018/5/layout/IconCircleLabelList"/>
    <dgm:cxn modelId="{8DD1FEA6-D2E5-4C19-865A-5AB024C79884}" type="presParOf" srcId="{D21FBCB9-3C93-4896-947C-40AF06D41B98}" destId="{55390B0E-797E-4F8C-8AF2-E0B62DA01762}" srcOrd="3" destOrd="0" presId="urn:microsoft.com/office/officeart/2018/5/layout/IconCircleLabelList"/>
    <dgm:cxn modelId="{53A5DAEA-AF86-4B87-BD0B-41B16A956DCD}" type="presParOf" srcId="{BF1FBCE8-8013-49F5-BC55-56C9BAE6600A}" destId="{4C914430-FE5A-4EF9-8116-2BFD5091B7D2}" srcOrd="13" destOrd="0" presId="urn:microsoft.com/office/officeart/2018/5/layout/IconCircleLabelList"/>
    <dgm:cxn modelId="{0EC9747F-CDBE-4FA7-AF1A-EB6E21139701}" type="presParOf" srcId="{BF1FBCE8-8013-49F5-BC55-56C9BAE6600A}" destId="{13149E22-9637-435C-9B2F-3FA980581477}" srcOrd="14" destOrd="0" presId="urn:microsoft.com/office/officeart/2018/5/layout/IconCircleLabelList"/>
    <dgm:cxn modelId="{0AFA4C54-6F43-46ED-B52E-B8B1BE7C7C83}" type="presParOf" srcId="{13149E22-9637-435C-9B2F-3FA980581477}" destId="{52FD5C35-BA43-4BF3-88D5-3690AEE63C02}" srcOrd="0" destOrd="0" presId="urn:microsoft.com/office/officeart/2018/5/layout/IconCircleLabelList"/>
    <dgm:cxn modelId="{C0210AEB-1E30-4AD6-9A78-BEF87BF93B8F}" type="presParOf" srcId="{13149E22-9637-435C-9B2F-3FA980581477}" destId="{165BF6CA-86E7-49EF-9374-FA173CA61D42}" srcOrd="1" destOrd="0" presId="urn:microsoft.com/office/officeart/2018/5/layout/IconCircleLabelList"/>
    <dgm:cxn modelId="{0A71D0C9-4247-4B4D-85C7-D70A7D008224}" type="presParOf" srcId="{13149E22-9637-435C-9B2F-3FA980581477}" destId="{935D01B5-1245-4C03-AA2F-51ACBD160F30}" srcOrd="2" destOrd="0" presId="urn:microsoft.com/office/officeart/2018/5/layout/IconCircleLabelList"/>
    <dgm:cxn modelId="{DCC81C98-EE19-46DF-AB29-37215E66E1D2}" type="presParOf" srcId="{13149E22-9637-435C-9B2F-3FA980581477}" destId="{0D503466-430F-406D-BEE6-858C82054F6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5A545-91AD-44BA-A529-9D1A89F4F5AB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B59EF-3F5E-4FE8-8A9B-BC9DDC996E98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5011E-8634-4A50-BBA0-9AD9359D4620}">
      <dsp:nvSpPr>
        <dsp:cNvPr id="0" name=""/>
        <dsp:cNvSpPr/>
      </dsp:nvSpPr>
      <dsp:spPr>
        <a:xfrm>
          <a:off x="57867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solidFill>
                <a:schemeClr val="bg1"/>
              </a:solidFill>
            </a:rPr>
            <a:t>About the Project</a:t>
          </a:r>
        </a:p>
      </dsp:txBody>
      <dsp:txXfrm>
        <a:off x="578678" y="1313725"/>
        <a:ext cx="1641796" cy="656718"/>
      </dsp:txXfrm>
    </dsp:sp>
    <dsp:sp modelId="{F319C13B-CE44-47BF-BECF-AD77785DAC2C}">
      <dsp:nvSpPr>
        <dsp:cNvPr id="0" name=""/>
        <dsp:cNvSpPr/>
      </dsp:nvSpPr>
      <dsp:spPr>
        <a:xfrm>
          <a:off x="2827940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1CCBC-98E8-4533-8F5E-E6A8E5AD1F71}">
      <dsp:nvSpPr>
        <dsp:cNvPr id="0" name=""/>
        <dsp:cNvSpPr/>
      </dsp:nvSpPr>
      <dsp:spPr>
        <a:xfrm>
          <a:off x="304137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5B924-D884-4126-B4AA-766695EAEFE8}">
      <dsp:nvSpPr>
        <dsp:cNvPr id="0" name=""/>
        <dsp:cNvSpPr/>
      </dsp:nvSpPr>
      <dsp:spPr>
        <a:xfrm>
          <a:off x="250779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solidFill>
                <a:schemeClr val="bg1"/>
              </a:solidFill>
            </a:rPr>
            <a:t>Dataset Description</a:t>
          </a:r>
        </a:p>
      </dsp:txBody>
      <dsp:txXfrm>
        <a:off x="2507790" y="1313725"/>
        <a:ext cx="1641796" cy="656718"/>
      </dsp:txXfrm>
    </dsp:sp>
    <dsp:sp modelId="{F80432C8-444D-4DA9-8402-3F6AB0AD49C2}">
      <dsp:nvSpPr>
        <dsp:cNvPr id="0" name=""/>
        <dsp:cNvSpPr/>
      </dsp:nvSpPr>
      <dsp:spPr>
        <a:xfrm>
          <a:off x="4757051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1F388-33CA-42A6-A81B-2291C5D6A554}">
      <dsp:nvSpPr>
        <dsp:cNvPr id="0" name=""/>
        <dsp:cNvSpPr/>
      </dsp:nvSpPr>
      <dsp:spPr>
        <a:xfrm>
          <a:off x="497048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09F4F-E7AE-46CC-B752-C35C2E0B8863}">
      <dsp:nvSpPr>
        <dsp:cNvPr id="0" name=""/>
        <dsp:cNvSpPr/>
      </dsp:nvSpPr>
      <dsp:spPr>
        <a:xfrm>
          <a:off x="443690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solidFill>
                <a:schemeClr val="bg1"/>
              </a:solidFill>
            </a:rPr>
            <a:t>Import the Data</a:t>
          </a:r>
        </a:p>
      </dsp:txBody>
      <dsp:txXfrm>
        <a:off x="4436901" y="1313725"/>
        <a:ext cx="1641796" cy="656718"/>
      </dsp:txXfrm>
    </dsp:sp>
    <dsp:sp modelId="{B1A709FC-43F1-4A45-AC41-E4BB456475FA}">
      <dsp:nvSpPr>
        <dsp:cNvPr id="0" name=""/>
        <dsp:cNvSpPr/>
      </dsp:nvSpPr>
      <dsp:spPr>
        <a:xfrm>
          <a:off x="6686163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DB965-C4F3-457B-B877-00CAA0F06E6F}">
      <dsp:nvSpPr>
        <dsp:cNvPr id="0" name=""/>
        <dsp:cNvSpPr/>
      </dsp:nvSpPr>
      <dsp:spPr>
        <a:xfrm>
          <a:off x="689959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DF901-947C-4F22-8EFF-F69A2573F60E}">
      <dsp:nvSpPr>
        <dsp:cNvPr id="0" name=""/>
        <dsp:cNvSpPr/>
      </dsp:nvSpPr>
      <dsp:spPr>
        <a:xfrm>
          <a:off x="636601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solidFill>
                <a:schemeClr val="bg1"/>
              </a:solidFill>
            </a:rPr>
            <a:t>Clean the Data</a:t>
          </a:r>
        </a:p>
      </dsp:txBody>
      <dsp:txXfrm>
        <a:off x="6366012" y="1313725"/>
        <a:ext cx="1641796" cy="656718"/>
      </dsp:txXfrm>
    </dsp:sp>
    <dsp:sp modelId="{A0018972-04F2-4488-81AA-B398BE155436}">
      <dsp:nvSpPr>
        <dsp:cNvPr id="0" name=""/>
        <dsp:cNvSpPr/>
      </dsp:nvSpPr>
      <dsp:spPr>
        <a:xfrm>
          <a:off x="8615274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042AD-A748-4403-8AAA-77FB30875F56}">
      <dsp:nvSpPr>
        <dsp:cNvPr id="0" name=""/>
        <dsp:cNvSpPr/>
      </dsp:nvSpPr>
      <dsp:spPr>
        <a:xfrm>
          <a:off x="882870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3EE5C-F98D-42E2-BC52-D9995ADCDD98}">
      <dsp:nvSpPr>
        <dsp:cNvPr id="0" name=""/>
        <dsp:cNvSpPr/>
      </dsp:nvSpPr>
      <dsp:spPr>
        <a:xfrm>
          <a:off x="829512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solidFill>
                <a:schemeClr val="bg1"/>
              </a:solidFill>
            </a:rPr>
            <a:t>Visualize the Data</a:t>
          </a:r>
        </a:p>
      </dsp:txBody>
      <dsp:txXfrm>
        <a:off x="8295124" y="1313725"/>
        <a:ext cx="1641796" cy="656718"/>
      </dsp:txXfrm>
    </dsp:sp>
    <dsp:sp modelId="{FE8D9ED2-6132-4814-88A6-5BEF43E5EC1A}">
      <dsp:nvSpPr>
        <dsp:cNvPr id="0" name=""/>
        <dsp:cNvSpPr/>
      </dsp:nvSpPr>
      <dsp:spPr>
        <a:xfrm>
          <a:off x="2827940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7D91E-6976-4085-A723-6F3147C2CA57}">
      <dsp:nvSpPr>
        <dsp:cNvPr id="0" name=""/>
        <dsp:cNvSpPr/>
      </dsp:nvSpPr>
      <dsp:spPr>
        <a:xfrm>
          <a:off x="3041374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A6013-83FD-46BB-8351-A9352C9DFAAA}">
      <dsp:nvSpPr>
        <dsp:cNvPr id="0" name=""/>
        <dsp:cNvSpPr/>
      </dsp:nvSpPr>
      <dsp:spPr>
        <a:xfrm>
          <a:off x="2507790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solidFill>
                <a:schemeClr val="bg1"/>
              </a:solidFill>
            </a:rPr>
            <a:t>Final Dashboard </a:t>
          </a:r>
        </a:p>
      </dsp:txBody>
      <dsp:txXfrm>
        <a:off x="2507790" y="3694331"/>
        <a:ext cx="1641796" cy="656718"/>
      </dsp:txXfrm>
    </dsp:sp>
    <dsp:sp modelId="{988B8F07-3F53-4AC5-93DF-5DCC37CE9E7D}">
      <dsp:nvSpPr>
        <dsp:cNvPr id="0" name=""/>
        <dsp:cNvSpPr/>
      </dsp:nvSpPr>
      <dsp:spPr>
        <a:xfrm>
          <a:off x="4757051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966EF-7F49-4E34-997D-7832F694BB71}">
      <dsp:nvSpPr>
        <dsp:cNvPr id="0" name=""/>
        <dsp:cNvSpPr/>
      </dsp:nvSpPr>
      <dsp:spPr>
        <a:xfrm>
          <a:off x="497048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90B0E-797E-4F8C-8AF2-E0B62DA01762}">
      <dsp:nvSpPr>
        <dsp:cNvPr id="0" name=""/>
        <dsp:cNvSpPr/>
      </dsp:nvSpPr>
      <dsp:spPr>
        <a:xfrm>
          <a:off x="443690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solidFill>
                <a:schemeClr val="bg1"/>
              </a:solidFill>
            </a:rPr>
            <a:t>Analysis conclusions</a:t>
          </a:r>
        </a:p>
      </dsp:txBody>
      <dsp:txXfrm>
        <a:off x="4436901" y="3694331"/>
        <a:ext cx="1641796" cy="656718"/>
      </dsp:txXfrm>
    </dsp:sp>
    <dsp:sp modelId="{52FD5C35-BA43-4BF3-88D5-3690AEE63C02}">
      <dsp:nvSpPr>
        <dsp:cNvPr id="0" name=""/>
        <dsp:cNvSpPr/>
      </dsp:nvSpPr>
      <dsp:spPr>
        <a:xfrm>
          <a:off x="6686163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BF6CA-86E7-49EF-9374-FA173CA61D42}">
      <dsp:nvSpPr>
        <dsp:cNvPr id="0" name=""/>
        <dsp:cNvSpPr/>
      </dsp:nvSpPr>
      <dsp:spPr>
        <a:xfrm>
          <a:off x="6899596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03466-430F-406D-BEE6-858C82054F63}">
      <dsp:nvSpPr>
        <dsp:cNvPr id="0" name=""/>
        <dsp:cNvSpPr/>
      </dsp:nvSpPr>
      <dsp:spPr>
        <a:xfrm>
          <a:off x="6366012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>
              <a:solidFill>
                <a:schemeClr val="bg1"/>
              </a:solidFill>
            </a:rPr>
            <a:t>What I Learn</a:t>
          </a:r>
        </a:p>
      </dsp:txBody>
      <dsp:txXfrm>
        <a:off x="6366012" y="3694331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35AE-BE71-D735-3874-13A45D65C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33254-A9C6-A86A-4CB9-5A638D73F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176B5-DC34-AE9B-7A77-7F624C6C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990B9-B33D-FC3D-755D-EF652C55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34CC1-9F7F-E78B-D465-74C3C9AF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9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8C67-971A-B186-053B-B32FE2F7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00FBE-CEDB-6F41-3B6F-90EA09BD9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FA94C-9CC2-916C-B7DB-2CA8B210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BCFC5-AC22-3853-1488-BBFA6EDB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3286-8643-40DF-3EAE-DF46B1A3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76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679DA1-4B4B-F5B1-7EF4-B83B3190A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6CDC8-CD2E-E3B2-8E59-F6DC965BF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D4F4C-F155-C740-72BD-91D4B494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49911-A328-A3FC-662D-B2E07FA9F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6772F-C597-0891-B317-9E73A88D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08BA-794D-57CA-6CF1-5B5D0CB4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F97FB-60DB-476E-31A0-7D7B65225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FC2A-4818-FC75-2DA7-E756FAE8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E799E-6ACF-D541-EF28-D5753EE6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28623-D296-8EF9-FB2A-73AA7634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3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051BD-F952-4BF9-1943-3A27FCFE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1DB2C-A1D1-58DA-BA79-12E80CF7D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7F972-EAF0-170E-BBF1-6CB5E842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95843-67E8-A17B-E173-1588AF54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7222-5D7C-B4AA-BCEE-5A09BD56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5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18B8-041C-E88A-D7FB-4FA83811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1F294-9136-FEA9-2AB9-CA68F18F9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236A7-69C7-1E61-44FD-AD7644A2C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CD3ED-59FF-F598-A804-3DD702C3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E80C3-097B-5A8C-8024-D1E41D93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CE03E-4DCD-BF53-D9DF-76C81629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8021-3081-DB7D-022E-E6C7B39E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C3A0-AE4F-467D-E752-DC00671E2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5B347-6C6B-E9EC-3B87-AB5940220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C4571-3C7C-829D-1B7F-45BDA77A4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76A107-3A2C-1464-2D61-7330E62A7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0CEF30-B105-C48D-D9DD-F2966545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AE9602-9F46-40E6-0412-42210578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498BA-F838-7347-E4D4-C54B874D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D0364-8F44-B658-EB72-825BE862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874E7-4B08-2B72-A6E6-A5E2E8CB0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06F0D-11F0-7F73-D688-D3C6AFB9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2F099-2171-2554-ABB5-0636769B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15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FD14F-D0B6-0112-9C79-E26C2D5BA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B0633-5A36-96A5-FAEB-96F2B8BC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B20B9-0EE3-DDDD-019D-933E7AB4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0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45A-58D1-689E-2273-4EF5C4A7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443C9-8305-01C0-5E41-FBAEBEACF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BCC82-ABA8-97B9-BA5C-010EA1F61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2FAD3-51F9-9716-AA9B-3BD14C3F0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9ACD4-B670-5BF1-A476-71FD89AB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D014D-F3F2-9C46-E408-E8AA14E1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2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1ACE-7FD6-83EF-88AB-C1ADCEB18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B17F4-2827-0A44-D5C1-B7FCDB60E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A8061-3ABA-B10F-EF6B-33C3346F3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ECD43-42C6-D840-F5BA-241EB998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45214-770E-BB04-3CC2-AC2E24A37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80617-3EAF-0070-5586-5E3911ED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31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F7C28-4407-2356-5F84-94E291765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2AF3-5118-C7D4-8854-4AAB6118B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B1C12-31C7-46C0-2E71-09E43E21F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92E849-3109-4EB4-9B83-898FC7F0A89E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F1F9-DA84-E9DE-5D9E-E98F2ABA8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9B993-2098-4410-AA72-620175B38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F9972B-83D1-47EF-B2DD-BBE3BF4F6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company/mentorness/" TargetMode="External"/><Relationship Id="rId4" Type="http://schemas.openxmlformats.org/officeDocument/2006/relationships/hyperlink" Target="https://www.linkedin.com/in/moamena-samir-12b2a61b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powerbi.com/links/fR3-xuZ5kp?ctid=aee5de94-75d5-4ee4-bcc5-4267ccd37fe2&amp;pbi_source=linkShar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A0B91E3-9E31-B308-8E67-CAF7327DE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6" r="7724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B698958-E8D0-DB76-FFB3-86BD16EF4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Airplane Crashes Analysis with </a:t>
            </a:r>
            <a:r>
              <a:rPr lang="en-US" sz="5200" dirty="0" err="1">
                <a:solidFill>
                  <a:srgbClr val="FFFFFF"/>
                </a:solidFill>
              </a:rPr>
              <a:t>PowerBI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7D5A4CB-CF60-0562-46A6-A4CDC6629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Internship Project by </a:t>
            </a:r>
            <a:r>
              <a:rPr lang="en-US" dirty="0" err="1">
                <a:solidFill>
                  <a:srgbClr val="FFFFFF"/>
                </a:solidFill>
                <a:hlinkClick r:id="rId4"/>
              </a:rPr>
              <a:t>Moamena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 Samir </a:t>
            </a:r>
            <a:r>
              <a:rPr lang="en-US" dirty="0">
                <a:solidFill>
                  <a:srgbClr val="FFFFFF"/>
                </a:solidFill>
              </a:rPr>
              <a:t>with </a:t>
            </a:r>
            <a:r>
              <a:rPr lang="en-US" dirty="0" err="1">
                <a:solidFill>
                  <a:srgbClr val="FFFFFF"/>
                </a:solidFill>
                <a:hlinkClick r:id="rId5"/>
              </a:rPr>
              <a:t>Mentorness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Batch – MIP-DA-06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2.  Geospatial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A1198E-76C6-BFAD-55E5-7B527CFE8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1" y="1931722"/>
            <a:ext cx="6821424" cy="265953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80CF8-7438-2BB4-CC73-00F736F23432}"/>
              </a:ext>
            </a:extLst>
          </p:cNvPr>
          <p:cNvSpPr txBox="1"/>
          <p:nvPr/>
        </p:nvSpPr>
        <p:spPr>
          <a:xfrm>
            <a:off x="1162664" y="5302354"/>
            <a:ext cx="7122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Analysis conclusion</a:t>
            </a:r>
            <a:r>
              <a:rPr lang="ar-EG" b="1" dirty="0"/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Through this visualization, you can discover that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Chicago O'Hare, Illinois </a:t>
            </a:r>
            <a:r>
              <a:rPr lang="en-US" dirty="0">
                <a:solidFill>
                  <a:schemeClr val="bg1"/>
                </a:solidFill>
              </a:rPr>
              <a:t>was the highest airplane fatalities rate in the world with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271</a:t>
            </a:r>
            <a:r>
              <a:rPr lang="en-US" dirty="0">
                <a:solidFill>
                  <a:schemeClr val="bg1"/>
                </a:solidFill>
              </a:rPr>
              <a:t> individuals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DDF56-C2A1-0319-3421-7E2EE85EB40B}"/>
              </a:ext>
            </a:extLst>
          </p:cNvPr>
          <p:cNvSpPr txBox="1"/>
          <p:nvPr/>
        </p:nvSpPr>
        <p:spPr>
          <a:xfrm>
            <a:off x="8829367" y="2055813"/>
            <a:ext cx="31168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 Use?</a:t>
            </a:r>
          </a:p>
          <a:p>
            <a:r>
              <a:rPr lang="en-US" dirty="0">
                <a:solidFill>
                  <a:schemeClr val="bg1"/>
                </a:solidFill>
              </a:rPr>
              <a:t>A map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Why? </a:t>
            </a:r>
          </a:p>
          <a:p>
            <a:r>
              <a:rPr lang="en-US" dirty="0">
                <a:solidFill>
                  <a:schemeClr val="bg1"/>
                </a:solidFill>
              </a:rPr>
              <a:t>Showing the locations of crash incidents to identification of hotspots where a higher frequency of crashes occur by total fatalities.</a:t>
            </a:r>
          </a:p>
        </p:txBody>
      </p:sp>
    </p:spTree>
    <p:extLst>
      <p:ext uri="{BB962C8B-B14F-4D97-AF65-F5344CB8AC3E}">
        <p14:creationId xmlns:p14="http://schemas.microsoft.com/office/powerpoint/2010/main" val="58985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3.  Operator Performance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AD80AA-BC10-5E9D-7D67-9817ABD88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6780" y="1825626"/>
            <a:ext cx="6446520" cy="273977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B8C536-8919-665A-604C-19CE2B4AD149}"/>
              </a:ext>
            </a:extLst>
          </p:cNvPr>
          <p:cNvSpPr txBox="1"/>
          <p:nvPr/>
        </p:nvSpPr>
        <p:spPr>
          <a:xfrm>
            <a:off x="1162664" y="5302354"/>
            <a:ext cx="7122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Analysis conclusion</a:t>
            </a:r>
            <a:r>
              <a:rPr lang="ar-EG" b="1" dirty="0"/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From this visualization, you can discover that the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American Airlines operator</a:t>
            </a:r>
            <a:r>
              <a:rPr lang="en-US" dirty="0">
                <a:solidFill>
                  <a:schemeClr val="bg1"/>
                </a:solidFill>
              </a:rPr>
              <a:t> had the highest aircraft fatality rate in the world at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710</a:t>
            </a:r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Pan American World Airways </a:t>
            </a:r>
            <a:r>
              <a:rPr lang="en-US" dirty="0">
                <a:solidFill>
                  <a:schemeClr val="bg1"/>
                </a:solidFill>
              </a:rPr>
              <a:t>with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420</a:t>
            </a:r>
            <a:r>
              <a:rPr lang="en-US" dirty="0">
                <a:solidFill>
                  <a:schemeClr val="bg1"/>
                </a:solidFill>
              </a:rPr>
              <a:t> individuals.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CB677-E3D4-C838-1889-96CD0D861C76}"/>
              </a:ext>
            </a:extLst>
          </p:cNvPr>
          <p:cNvSpPr txBox="1"/>
          <p:nvPr/>
        </p:nvSpPr>
        <p:spPr>
          <a:xfrm>
            <a:off x="8829367" y="2055813"/>
            <a:ext cx="3116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 Use?</a:t>
            </a:r>
          </a:p>
          <a:p>
            <a:r>
              <a:rPr lang="en-US" dirty="0">
                <a:solidFill>
                  <a:schemeClr val="bg1"/>
                </a:solidFill>
              </a:rPr>
              <a:t>A bar chart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Why? </a:t>
            </a:r>
          </a:p>
          <a:p>
            <a:r>
              <a:rPr lang="en-US" dirty="0">
                <a:solidFill>
                  <a:schemeClr val="bg1"/>
                </a:solidFill>
              </a:rPr>
              <a:t>To showcasing the number of crashes for each operator with the length of the bar representing the frequency of crashes.</a:t>
            </a:r>
          </a:p>
        </p:txBody>
      </p:sp>
    </p:spTree>
    <p:extLst>
      <p:ext uri="{BB962C8B-B14F-4D97-AF65-F5344CB8AC3E}">
        <p14:creationId xmlns:p14="http://schemas.microsoft.com/office/powerpoint/2010/main" val="203073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4.  Aircraft Analysis (1)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1C497F-E85F-63AF-1B43-C128C8C68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1785" y="1600239"/>
            <a:ext cx="4105656" cy="48926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89D12-0D4B-C74D-C5BF-0C297B9A5DA1}"/>
              </a:ext>
            </a:extLst>
          </p:cNvPr>
          <p:cNvSpPr txBox="1"/>
          <p:nvPr/>
        </p:nvSpPr>
        <p:spPr>
          <a:xfrm>
            <a:off x="8829367" y="2055813"/>
            <a:ext cx="3116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 Use?</a:t>
            </a:r>
          </a:p>
          <a:p>
            <a:r>
              <a:rPr lang="en-US" dirty="0">
                <a:solidFill>
                  <a:schemeClr val="bg1"/>
                </a:solidFill>
              </a:rPr>
              <a:t>A bubble chart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Why? </a:t>
            </a:r>
          </a:p>
          <a:p>
            <a:r>
              <a:rPr lang="en-US" dirty="0">
                <a:solidFill>
                  <a:schemeClr val="bg1"/>
                </a:solidFill>
              </a:rPr>
              <a:t>To show correlations between aircraft registration and the number of fatalities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D1B44-EE6E-EF78-606E-FE0D91229D29}"/>
              </a:ext>
            </a:extLst>
          </p:cNvPr>
          <p:cNvSpPr txBox="1"/>
          <p:nvPr/>
        </p:nvSpPr>
        <p:spPr>
          <a:xfrm>
            <a:off x="5541084" y="5292546"/>
            <a:ext cx="6650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Analysis conclusion</a:t>
            </a:r>
            <a:r>
              <a:rPr lang="ar-EG" b="1" dirty="0"/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Through this visualization, you can discover that there is a relationship between the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Registration details of the aircraft (N110AA) </a:t>
            </a:r>
            <a:r>
              <a:rPr lang="en-US" dirty="0">
                <a:solidFill>
                  <a:schemeClr val="bg1"/>
                </a:solidFill>
              </a:rPr>
              <a:t>and the number of fatalities, as it represents the cause of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271 </a:t>
            </a:r>
            <a:r>
              <a:rPr lang="en-US" dirty="0">
                <a:solidFill>
                  <a:schemeClr val="bg1"/>
                </a:solidFill>
              </a:rPr>
              <a:t>of fatalities.</a:t>
            </a:r>
            <a:endParaRPr lang="ar-E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4.  Aircraft Analysis 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B31846-1E60-98F3-9859-CE817E4D6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56188" y="1796129"/>
            <a:ext cx="6446520" cy="266755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857C08-05D1-CCF8-239D-00C21373F2D2}"/>
              </a:ext>
            </a:extLst>
          </p:cNvPr>
          <p:cNvSpPr txBox="1"/>
          <p:nvPr/>
        </p:nvSpPr>
        <p:spPr>
          <a:xfrm>
            <a:off x="1152832" y="5135206"/>
            <a:ext cx="7122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Analysis conclusion</a:t>
            </a:r>
            <a:r>
              <a:rPr lang="ar-EG" b="1" dirty="0"/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From this visualization, you can discover that the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Airplane with serial number(46510/22) </a:t>
            </a:r>
            <a:r>
              <a:rPr lang="en-US" dirty="0">
                <a:solidFill>
                  <a:schemeClr val="bg1"/>
                </a:solidFill>
              </a:rPr>
              <a:t>had the highest aircraft fatality rate in the world at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271</a:t>
            </a:r>
            <a:r>
              <a:rPr lang="en-US" dirty="0">
                <a:solidFill>
                  <a:schemeClr val="bg1"/>
                </a:solidFill>
              </a:rPr>
              <a:t>, followed by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Airplane with serial number(19646/15) </a:t>
            </a:r>
            <a:r>
              <a:rPr lang="en-US" dirty="0">
                <a:solidFill>
                  <a:schemeClr val="bg1"/>
                </a:solidFill>
              </a:rPr>
              <a:t>with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259</a:t>
            </a:r>
            <a:r>
              <a:rPr lang="en-US" dirty="0">
                <a:solidFill>
                  <a:schemeClr val="bg1"/>
                </a:solidFill>
              </a:rPr>
              <a:t> individuals.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AE745-6004-81B2-C8AF-ABFBBC07AC9A}"/>
              </a:ext>
            </a:extLst>
          </p:cNvPr>
          <p:cNvSpPr txBox="1"/>
          <p:nvPr/>
        </p:nvSpPr>
        <p:spPr>
          <a:xfrm>
            <a:off x="8829367" y="2055813"/>
            <a:ext cx="3116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 Use?</a:t>
            </a:r>
          </a:p>
          <a:p>
            <a:r>
              <a:rPr lang="en-US" dirty="0">
                <a:solidFill>
                  <a:schemeClr val="bg1"/>
                </a:solidFill>
              </a:rPr>
              <a:t>A bar chart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Why? </a:t>
            </a:r>
          </a:p>
          <a:p>
            <a:r>
              <a:rPr lang="en-US" dirty="0">
                <a:solidFill>
                  <a:schemeClr val="bg1"/>
                </a:solidFill>
              </a:rPr>
              <a:t>To show the frequency of incidents for each aircraft type by number of fatalities.</a:t>
            </a:r>
          </a:p>
        </p:txBody>
      </p:sp>
    </p:spTree>
    <p:extLst>
      <p:ext uri="{BB962C8B-B14F-4D97-AF65-F5344CB8AC3E}">
        <p14:creationId xmlns:p14="http://schemas.microsoft.com/office/powerpoint/2010/main" val="147701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5.  Fatality Trends (1)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AC2A31-EAD3-36D3-B55D-0567A78F9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6355" y="1837300"/>
            <a:ext cx="6647688" cy="26117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D423BF-A798-5C7B-E6AD-1B4F049C4395}"/>
              </a:ext>
            </a:extLst>
          </p:cNvPr>
          <p:cNvSpPr txBox="1"/>
          <p:nvPr/>
        </p:nvSpPr>
        <p:spPr>
          <a:xfrm>
            <a:off x="1162664" y="5302354"/>
            <a:ext cx="712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Analysis conclusion</a:t>
            </a:r>
            <a:r>
              <a:rPr lang="ar-EG" b="1" dirty="0"/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Through this visualization, you can discover that the time 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9 AM : 8 PM </a:t>
            </a:r>
            <a:r>
              <a:rPr lang="en-US" dirty="0">
                <a:solidFill>
                  <a:schemeClr val="bg1"/>
                </a:solidFill>
              </a:rPr>
              <a:t>was the highest airplane fatalities rate in the world.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526D8-7B28-C824-ECEE-6B69E6F925F6}"/>
              </a:ext>
            </a:extLst>
          </p:cNvPr>
          <p:cNvSpPr txBox="1"/>
          <p:nvPr/>
        </p:nvSpPr>
        <p:spPr>
          <a:xfrm>
            <a:off x="8829367" y="2055813"/>
            <a:ext cx="3116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 Use?</a:t>
            </a:r>
          </a:p>
          <a:p>
            <a:r>
              <a:rPr lang="en-US" dirty="0">
                <a:solidFill>
                  <a:schemeClr val="bg1"/>
                </a:solidFill>
              </a:rPr>
              <a:t>A line chart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Why? </a:t>
            </a:r>
          </a:p>
          <a:p>
            <a:r>
              <a:rPr lang="en-US" dirty="0">
                <a:solidFill>
                  <a:schemeClr val="bg1"/>
                </a:solidFill>
              </a:rPr>
              <a:t>To explore number of fatalities in passenger and crew over time.</a:t>
            </a:r>
          </a:p>
        </p:txBody>
      </p:sp>
    </p:spTree>
    <p:extLst>
      <p:ext uri="{BB962C8B-B14F-4D97-AF65-F5344CB8AC3E}">
        <p14:creationId xmlns:p14="http://schemas.microsoft.com/office/powerpoint/2010/main" val="64365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5.  Fatality Trends 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C39121-3DA0-BCD8-2031-8F9450048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0293" y="1766631"/>
            <a:ext cx="5742432" cy="339530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64918-332E-AD61-4D58-DAF5DDEA2AB9}"/>
              </a:ext>
            </a:extLst>
          </p:cNvPr>
          <p:cNvSpPr txBox="1"/>
          <p:nvPr/>
        </p:nvSpPr>
        <p:spPr>
          <a:xfrm>
            <a:off x="1162664" y="5302354"/>
            <a:ext cx="7122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Analysis conclusion</a:t>
            </a:r>
            <a:r>
              <a:rPr lang="ar-EG" b="1" dirty="0"/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Through this visualization, you can discover that there is a relationship between the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AC Type: McDonnell Douglas DC-10-10 </a:t>
            </a:r>
            <a:r>
              <a:rPr lang="en-US" dirty="0">
                <a:solidFill>
                  <a:schemeClr val="bg1"/>
                </a:solidFill>
              </a:rPr>
              <a:t>and the number of fatalities, as it represents the cause of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 7% </a:t>
            </a:r>
            <a:r>
              <a:rPr lang="en-US" dirty="0">
                <a:solidFill>
                  <a:schemeClr val="bg1"/>
                </a:solidFill>
              </a:rPr>
              <a:t>of fatalities.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5CC6E-5DA7-1BCC-0D32-AAA153B899D3}"/>
              </a:ext>
            </a:extLst>
          </p:cNvPr>
          <p:cNvSpPr txBox="1"/>
          <p:nvPr/>
        </p:nvSpPr>
        <p:spPr>
          <a:xfrm>
            <a:off x="8829367" y="2055813"/>
            <a:ext cx="3116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 Use?</a:t>
            </a:r>
          </a:p>
          <a:p>
            <a:r>
              <a:rPr lang="en-US" dirty="0">
                <a:solidFill>
                  <a:schemeClr val="bg1"/>
                </a:solidFill>
              </a:rPr>
              <a:t>A daunt chart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Why? </a:t>
            </a:r>
          </a:p>
          <a:p>
            <a:r>
              <a:rPr lang="en-US" dirty="0">
                <a:solidFill>
                  <a:schemeClr val="bg1"/>
                </a:solidFill>
              </a:rPr>
              <a:t>To show correlations between different AC Type and the number of fatalities.</a:t>
            </a:r>
          </a:p>
        </p:txBody>
      </p:sp>
    </p:spTree>
    <p:extLst>
      <p:ext uri="{BB962C8B-B14F-4D97-AF65-F5344CB8AC3E}">
        <p14:creationId xmlns:p14="http://schemas.microsoft.com/office/powerpoint/2010/main" val="4145684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6.  Route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544802-DBD2-C802-97F7-DBB4474B4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6858" y="1905489"/>
            <a:ext cx="7077456" cy="278143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887B-9ACC-625F-1340-53D407EE00C0}"/>
              </a:ext>
            </a:extLst>
          </p:cNvPr>
          <p:cNvSpPr txBox="1"/>
          <p:nvPr/>
        </p:nvSpPr>
        <p:spPr>
          <a:xfrm>
            <a:off x="1162664" y="5302354"/>
            <a:ext cx="7122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Analysis conclusion</a:t>
            </a:r>
            <a:r>
              <a:rPr lang="ar-EG" b="1" dirty="0"/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Through this visualization, you can discover that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Route: Chicago, IL- Los Angeles, CA </a:t>
            </a:r>
            <a:r>
              <a:rPr lang="en-US" dirty="0">
                <a:solidFill>
                  <a:schemeClr val="bg1"/>
                </a:solidFill>
              </a:rPr>
              <a:t>was the highest airplane fatalities rate in the world with </a:t>
            </a:r>
            <a:r>
              <a:rPr lang="en-US" b="1" dirty="0">
                <a:solidFill>
                  <a:schemeClr val="bg1"/>
                </a:solidFill>
                <a:highlight>
                  <a:srgbClr val="808080"/>
                </a:highlight>
              </a:rPr>
              <a:t>271</a:t>
            </a:r>
            <a:r>
              <a:rPr lang="en-US" dirty="0">
                <a:solidFill>
                  <a:schemeClr val="bg1"/>
                </a:solidFill>
              </a:rPr>
              <a:t> individuals.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9F226-037F-F167-5A84-6C38A793632F}"/>
              </a:ext>
            </a:extLst>
          </p:cNvPr>
          <p:cNvSpPr txBox="1"/>
          <p:nvPr/>
        </p:nvSpPr>
        <p:spPr>
          <a:xfrm>
            <a:off x="8829367" y="2055813"/>
            <a:ext cx="3116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 Use?</a:t>
            </a:r>
          </a:p>
          <a:p>
            <a:r>
              <a:rPr lang="en-US" dirty="0">
                <a:solidFill>
                  <a:schemeClr val="bg1"/>
                </a:solidFill>
              </a:rPr>
              <a:t>A heatmap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Why? </a:t>
            </a:r>
          </a:p>
          <a:p>
            <a:r>
              <a:rPr lang="en-US" dirty="0">
                <a:solidFill>
                  <a:schemeClr val="bg1"/>
                </a:solidFill>
              </a:rPr>
              <a:t>To identify routes that have a higher likelihood of incidents.</a:t>
            </a:r>
          </a:p>
        </p:txBody>
      </p:sp>
    </p:spTree>
    <p:extLst>
      <p:ext uri="{BB962C8B-B14F-4D97-AF65-F5344CB8AC3E}">
        <p14:creationId xmlns:p14="http://schemas.microsoft.com/office/powerpoint/2010/main" val="167342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BBC197E-3502-0760-3FF8-D1378EC2AC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65188"/>
            <a:ext cx="12192000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87"/>
    </mc:Choice>
    <mc:Fallback xmlns="">
      <p:transition spd="slow" advTm="36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Analysis 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050E-6FA1-BEDA-695A-84F759FE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Chicago O'Hare, Illinois, especially along route (Chicago, IL- Los Angeles, CA), has the highest airplane fatality rate in the world.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year 2001 was the highest airplane fatalities rate in the world.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There is a relationship between the Registration details of the aircraft (N110AA), AC Type: McDonnell Douglas DC-10-10  and the number of fatalities.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There is a relationship between operator: American Airlines with serial number(46510/22) and the number of fatalities.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6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050E-6FA1-BEDA-695A-84F759FE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and when to use different type of visualizations.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 uncleaning data can make your visualization unreadable.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Source File:</a:t>
            </a:r>
            <a:r>
              <a:rPr lang="en-US" dirty="0">
                <a:solidFill>
                  <a:schemeClr val="bg1"/>
                </a:solidFill>
                <a:hlinkClick r:id="rId4"/>
              </a:rPr>
              <a:t>Power BI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4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</a:t>
            </a:r>
          </a:p>
        </p:txBody>
      </p:sp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8F9823AC-7CD4-71E2-7E73-7D0121358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6449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1146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A1B648-252D-CACE-0FD2-431A6DBE90E7}"/>
              </a:ext>
            </a:extLst>
          </p:cNvPr>
          <p:cNvSpPr txBox="1">
            <a:spLocks/>
          </p:cNvSpPr>
          <p:nvPr/>
        </p:nvSpPr>
        <p:spPr>
          <a:xfrm>
            <a:off x="4809203" y="3097609"/>
            <a:ext cx="2573594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23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050E-6FA1-BEDA-695A-84F759FE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This project analyzes airplane crashes (1980-2023) using Power BI for interactive visualizations.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Dataset includes crash details, fatalities.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Objectives: temporal/geospatial analysis, operator/aircraft performance, fatality trends, route analysis.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Deliverables: Power BI dashboards, reports. Aims to enhance aviation safety.</a:t>
            </a:r>
          </a:p>
        </p:txBody>
      </p:sp>
    </p:spTree>
    <p:extLst>
      <p:ext uri="{BB962C8B-B14F-4D97-AF65-F5344CB8AC3E}">
        <p14:creationId xmlns:p14="http://schemas.microsoft.com/office/powerpoint/2010/main" val="55765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050E-6FA1-BEDA-695A-84F759FE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08406" cy="456534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Date: Date of the airplane crash.</a:t>
            </a:r>
          </a:p>
          <a:p>
            <a:r>
              <a:rPr lang="en-US" dirty="0">
                <a:solidFill>
                  <a:schemeClr val="bg1"/>
                </a:solidFill>
              </a:rPr>
              <a:t>Time: Time of the airplane crash.</a:t>
            </a:r>
          </a:p>
          <a:p>
            <a:r>
              <a:rPr lang="en-US" dirty="0">
                <a:solidFill>
                  <a:schemeClr val="bg1"/>
                </a:solidFill>
              </a:rPr>
              <a:t>Location: Location where the airplane crash occurred.</a:t>
            </a:r>
          </a:p>
          <a:p>
            <a:r>
              <a:rPr lang="en-US" dirty="0">
                <a:solidFill>
                  <a:schemeClr val="bg1"/>
                </a:solidFill>
              </a:rPr>
              <a:t>Operator: Operator or airline involved in the incident.</a:t>
            </a:r>
          </a:p>
          <a:p>
            <a:r>
              <a:rPr lang="en-US" dirty="0">
                <a:solidFill>
                  <a:schemeClr val="bg1"/>
                </a:solidFill>
              </a:rPr>
              <a:t>Flight #: Flight number associated with the incident.</a:t>
            </a:r>
          </a:p>
          <a:p>
            <a:r>
              <a:rPr lang="en-US" dirty="0">
                <a:solidFill>
                  <a:schemeClr val="bg1"/>
                </a:solidFill>
              </a:rPr>
              <a:t>Route: Planned route of the flight.</a:t>
            </a:r>
          </a:p>
          <a:p>
            <a:r>
              <a:rPr lang="en-US" dirty="0">
                <a:solidFill>
                  <a:schemeClr val="bg1"/>
                </a:solidFill>
              </a:rPr>
              <a:t>AC Type: Aircraft type involved in the crash.</a:t>
            </a:r>
          </a:p>
          <a:p>
            <a:r>
              <a:rPr lang="en-US" dirty="0">
                <a:solidFill>
                  <a:schemeClr val="bg1"/>
                </a:solidFill>
              </a:rPr>
              <a:t>Registration: Registration details of the aircraft.</a:t>
            </a:r>
          </a:p>
          <a:p>
            <a:r>
              <a:rPr lang="en-US" dirty="0" err="1">
                <a:solidFill>
                  <a:schemeClr val="bg1"/>
                </a:solidFill>
              </a:rPr>
              <a:t>cn</a:t>
            </a:r>
            <a:r>
              <a:rPr lang="en-US" dirty="0">
                <a:solidFill>
                  <a:schemeClr val="bg1"/>
                </a:solidFill>
              </a:rPr>
              <a:t>/ln: Construction or serial number of the aircraft.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ED554-5C43-DF24-0F36-90F7F640B2F9}"/>
              </a:ext>
            </a:extLst>
          </p:cNvPr>
          <p:cNvSpPr txBox="1"/>
          <p:nvPr/>
        </p:nvSpPr>
        <p:spPr>
          <a:xfrm>
            <a:off x="6646607" y="1799303"/>
            <a:ext cx="546673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Aboard: Total number of individuals aboard the aircraft.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Aboard Passengers: Number of passengers aboard the aircraft.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Aboard Crew: Number of crew members aboard the aircraft.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Fatalities: Total fatalities in the incident.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Fatalities Passengers: Number of passenger fatalities.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Fatalities Crew: Number of crew member fatalities.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Ground: Casualties on the ground, if 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Summary: Summary or description of the incident.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Import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050E-6FA1-BEDA-695A-84F759FE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Import Data as CSV File: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C78416-3FC0-4B7C-83F9-B1639EDB5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83" y="1540694"/>
            <a:ext cx="4595258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6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Clean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050E-6FA1-BEDA-695A-84F759FE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Transform Data: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F2EF7-C01A-C7EB-FD61-8ABE96F5B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74" y="1514169"/>
            <a:ext cx="8036642" cy="51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8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Clean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050E-6FA1-BEDA-695A-84F759FE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Remove Empty Value.</a:t>
            </a:r>
          </a:p>
          <a:p>
            <a:r>
              <a:rPr lang="en-US" dirty="0">
                <a:solidFill>
                  <a:schemeClr val="bg1"/>
                </a:solidFill>
              </a:rPr>
              <a:t>Change Data Type.</a:t>
            </a:r>
          </a:p>
          <a:p>
            <a:r>
              <a:rPr lang="en-US" dirty="0">
                <a:solidFill>
                  <a:schemeClr val="bg1"/>
                </a:solidFill>
              </a:rPr>
              <a:t>Replace Inconsistent Value.</a:t>
            </a:r>
          </a:p>
          <a:p>
            <a:r>
              <a:rPr lang="en-US" dirty="0">
                <a:solidFill>
                  <a:schemeClr val="bg1"/>
                </a:solidFill>
              </a:rPr>
              <a:t>Rename Some Column.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Apply Change to visualize</a:t>
            </a:r>
          </a:p>
          <a:p>
            <a:endParaRPr lang="en-US" dirty="0"/>
          </a:p>
        </p:txBody>
      </p:sp>
      <p:pic>
        <p:nvPicPr>
          <p:cNvPr id="2" name="Picture 1" descr="A close and apply text&#10;&#10;Description automatically generated">
            <a:extLst>
              <a:ext uri="{FF2B5EF4-FFF2-40B4-BE49-F238E27FC236}">
                <a16:creationId xmlns:a16="http://schemas.microsoft.com/office/drawing/2014/main" id="{E8F628FE-23AD-5D8B-417A-99AECBA16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36" y="4879262"/>
            <a:ext cx="778583" cy="124341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E9DBEB-0CAD-4246-5CDE-A14ADEE28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56" y="1596975"/>
            <a:ext cx="2400508" cy="480863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EC7541-F620-370D-9439-EBCC320868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446" y="5628305"/>
            <a:ext cx="2370025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0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Visualize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050E-6FA1-BEDA-695A-84F759FE6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Objectives: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Temporal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Geospatial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Operator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Aircraft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Fatality Trends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Route Analysis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0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skyline with water and clouds&#10;&#10;Description automatically generated">
            <a:extLst>
              <a:ext uri="{FF2B5EF4-FFF2-40B4-BE49-F238E27FC236}">
                <a16:creationId xmlns:a16="http://schemas.microsoft.com/office/drawing/2014/main" id="{21E1BB34-011E-EF44-2068-1E367108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0F9D2C2-1245-1844-897F-ED925A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1.  Temporal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3B9A03-4D0C-34ED-056E-B1A6FF980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4175" y="1971838"/>
            <a:ext cx="6821424" cy="2698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1810C-7895-2CE7-133B-F75840F5CF53}"/>
              </a:ext>
            </a:extLst>
          </p:cNvPr>
          <p:cNvSpPr txBox="1"/>
          <p:nvPr/>
        </p:nvSpPr>
        <p:spPr>
          <a:xfrm>
            <a:off x="8829367" y="2055813"/>
            <a:ext cx="3116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 Use?</a:t>
            </a:r>
          </a:p>
          <a:p>
            <a:r>
              <a:rPr lang="en-US" dirty="0">
                <a:solidFill>
                  <a:schemeClr val="bg1"/>
                </a:solidFill>
              </a:rPr>
              <a:t>A line chart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Why? </a:t>
            </a:r>
          </a:p>
          <a:p>
            <a:r>
              <a:rPr lang="en-US" dirty="0">
                <a:solidFill>
                  <a:schemeClr val="bg1"/>
                </a:solidFill>
              </a:rPr>
              <a:t>To explore temporal trends by showing the number of airplane crashes per year.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42922-EAE3-0002-8EB3-31833B03666D}"/>
              </a:ext>
            </a:extLst>
          </p:cNvPr>
          <p:cNvSpPr txBox="1"/>
          <p:nvPr/>
        </p:nvSpPr>
        <p:spPr>
          <a:xfrm>
            <a:off x="1162664" y="5302354"/>
            <a:ext cx="712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/>
              <a:t>Analysis conclusion</a:t>
            </a:r>
            <a:r>
              <a:rPr lang="ar-EG" b="1" dirty="0"/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Through this visualization, you can discover that the year </a:t>
            </a:r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2001</a:t>
            </a:r>
            <a:r>
              <a:rPr lang="en-US" dirty="0">
                <a:solidFill>
                  <a:schemeClr val="bg1"/>
                </a:solidFill>
              </a:rPr>
              <a:t> was the highest airplane fatalities rate in the world with </a:t>
            </a:r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614</a:t>
            </a:r>
            <a:r>
              <a:rPr lang="en-US" dirty="0">
                <a:solidFill>
                  <a:schemeClr val="bg1"/>
                </a:solidFill>
              </a:rPr>
              <a:t> individuals</a:t>
            </a:r>
            <a:endParaRPr lang="ar-E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94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934</Words>
  <Application>Microsoft Office PowerPoint</Application>
  <PresentationFormat>Widescreen</PresentationFormat>
  <Paragraphs>137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Airplane Crashes Analysis with PowerBI</vt:lpstr>
      <vt:lpstr>Content</vt:lpstr>
      <vt:lpstr>About the Project</vt:lpstr>
      <vt:lpstr>Dataset Description</vt:lpstr>
      <vt:lpstr>Import the Data</vt:lpstr>
      <vt:lpstr>Clean the Data</vt:lpstr>
      <vt:lpstr>Clean the Data</vt:lpstr>
      <vt:lpstr>Visualize the Data</vt:lpstr>
      <vt:lpstr>1.  Temporal Analysis</vt:lpstr>
      <vt:lpstr>2.  Geospatial Analysis</vt:lpstr>
      <vt:lpstr>3.  Operator Performance</vt:lpstr>
      <vt:lpstr>4.  Aircraft Analysis (1)</vt:lpstr>
      <vt:lpstr>4.  Aircraft Analysis (2)</vt:lpstr>
      <vt:lpstr>5.  Fatality Trends (1)</vt:lpstr>
      <vt:lpstr>5.  Fatality Trends (2)</vt:lpstr>
      <vt:lpstr>6.  Route Analysis</vt:lpstr>
      <vt:lpstr>PowerPoint Presentation</vt:lpstr>
      <vt:lpstr>Analysis  Conclusions</vt:lpstr>
      <vt:lpstr>What I Learn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 Crash Analysis with PowerBI</dc:title>
  <dc:creator>Moemina Ismail</dc:creator>
  <cp:lastModifiedBy>Moemina Ismail</cp:lastModifiedBy>
  <cp:revision>6</cp:revision>
  <dcterms:created xsi:type="dcterms:W3CDTF">2024-04-24T12:43:00Z</dcterms:created>
  <dcterms:modified xsi:type="dcterms:W3CDTF">2024-04-28T17:23:14Z</dcterms:modified>
</cp:coreProperties>
</file>